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4"/>
  </p:sldMasterIdLst>
  <p:notesMasterIdLst>
    <p:notesMasterId r:id="rId20"/>
  </p:notesMasterIdLst>
  <p:handoutMasterIdLst>
    <p:handoutMasterId r:id="rId21"/>
  </p:handoutMasterIdLst>
  <p:sldIdLst>
    <p:sldId id="587" r:id="rId5"/>
    <p:sldId id="586" r:id="rId6"/>
    <p:sldId id="608" r:id="rId7"/>
    <p:sldId id="607" r:id="rId8"/>
    <p:sldId id="606" r:id="rId9"/>
    <p:sldId id="605" r:id="rId10"/>
    <p:sldId id="604" r:id="rId11"/>
    <p:sldId id="610" r:id="rId12"/>
    <p:sldId id="609" r:id="rId13"/>
    <p:sldId id="612" r:id="rId14"/>
    <p:sldId id="613" r:id="rId15"/>
    <p:sldId id="614" r:id="rId16"/>
    <p:sldId id="615" r:id="rId17"/>
    <p:sldId id="616" r:id="rId18"/>
    <p:sldId id="603" r:id="rId1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F0B"/>
    <a:srgbClr val="FF9900"/>
    <a:srgbClr val="300806"/>
    <a:srgbClr val="1E72B9"/>
    <a:srgbClr val="98012E"/>
    <a:srgbClr val="1C2C44"/>
    <a:srgbClr val="BEC9B4"/>
    <a:srgbClr val="FFFF99"/>
    <a:srgbClr val="2481A0"/>
    <a:srgbClr val="88B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0515" autoAdjust="0"/>
    <p:restoredTop sz="96305" autoAdjust="0"/>
  </p:normalViewPr>
  <p:slideViewPr>
    <p:cSldViewPr snapToGrid="0">
      <p:cViewPr varScale="1">
        <p:scale>
          <a:sx n="131" d="100"/>
          <a:sy n="131" d="100"/>
        </p:scale>
        <p:origin x="133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825" tIns="46412" rIns="92825" bIns="4641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825" tIns="46412" rIns="92825" bIns="46412" rtlCol="0"/>
          <a:lstStyle>
            <a:lvl1pPr algn="r">
              <a:defRPr sz="1100"/>
            </a:lvl1pPr>
          </a:lstStyle>
          <a:p>
            <a:fld id="{6436EA7B-10F0-44B1-B9E5-408372EA7F9B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825" tIns="46412" rIns="92825" bIns="4641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69"/>
            <a:ext cx="3011699" cy="461804"/>
          </a:xfrm>
          <a:prstGeom prst="rect">
            <a:avLst/>
          </a:prstGeom>
        </p:spPr>
        <p:txBody>
          <a:bodyPr vert="horz" lIns="92825" tIns="46412" rIns="92825" bIns="46412" rtlCol="0" anchor="b"/>
          <a:lstStyle>
            <a:lvl1pPr algn="r">
              <a:defRPr sz="1100"/>
            </a:lvl1pPr>
          </a:lstStyle>
          <a:p>
            <a:fld id="{4F231DA2-4205-49F7-A9A1-9FA67FE26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2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825" tIns="46412" rIns="92825" bIns="4641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825" tIns="46412" rIns="92825" bIns="46412" rtlCol="0"/>
          <a:lstStyle>
            <a:lvl1pPr algn="r">
              <a:defRPr sz="1100"/>
            </a:lvl1pPr>
          </a:lstStyle>
          <a:p>
            <a:fld id="{EB17229A-EED7-4420-928C-1B5C933F8E49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5" tIns="46412" rIns="92825" bIns="464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825" tIns="46412" rIns="92825" bIns="46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825" tIns="46412" rIns="92825" bIns="4641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9"/>
            <a:ext cx="3011699" cy="461804"/>
          </a:xfrm>
          <a:prstGeom prst="rect">
            <a:avLst/>
          </a:prstGeom>
        </p:spPr>
        <p:txBody>
          <a:bodyPr vert="horz" lIns="92825" tIns="46412" rIns="92825" bIns="46412" rtlCol="0" anchor="b"/>
          <a:lstStyle>
            <a:lvl1pPr algn="r">
              <a:defRPr sz="1100"/>
            </a:lvl1pPr>
          </a:lstStyle>
          <a:p>
            <a:fld id="{4EE2345D-4AFD-4B9C-A700-04534A2653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9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E47B-7EB9-4297-9990-C59E79484D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4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9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7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5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3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1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8BA4D-1306-447E-8056-185F7354945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847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9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3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1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0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345D-4AFD-4B9C-A700-04534A26538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6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764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976" y="4953000"/>
            <a:ext cx="9145975" cy="189806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6640" y="4855322"/>
            <a:ext cx="9150640" cy="126217"/>
          </a:xfrm>
          <a:prstGeom prst="rect">
            <a:avLst/>
          </a:prstGeom>
          <a:solidFill>
            <a:srgbClr val="1E72B9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2400" y="5201473"/>
            <a:ext cx="3844849" cy="1351727"/>
            <a:chOff x="152400" y="5346412"/>
            <a:chExt cx="3844849" cy="13517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238271" y="6482695"/>
              <a:ext cx="375897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US" sz="1400" i="1" dirty="0">
                  <a:solidFill>
                    <a:schemeClr val="bg1"/>
                  </a:solidFill>
                </a:rPr>
                <a:t>Act like someone’s life depends on what we do.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1450" y="5346412"/>
              <a:ext cx="2155526" cy="2923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US" sz="1900" dirty="0" smtClean="0">
                  <a:solidFill>
                    <a:srgbClr val="1E72B9"/>
                  </a:solidFill>
                  <a:latin typeface="Arial Black" panose="020B0A04020102090204" pitchFamily="34" charset="0"/>
                </a:rPr>
                <a:t>UNPARALLELED</a:t>
              </a:r>
              <a:endParaRPr lang="en-US" sz="1900" dirty="0">
                <a:solidFill>
                  <a:srgbClr val="1E72B9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5548858"/>
              <a:ext cx="3816750" cy="58477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US" sz="3800" dirty="0" smtClean="0">
                  <a:solidFill>
                    <a:srgbClr val="1E72B9"/>
                  </a:solidFill>
                  <a:latin typeface="Arial Black" panose="020B0A04020102090204" pitchFamily="34" charset="0"/>
                </a:rPr>
                <a:t>COMMITMENT</a:t>
              </a:r>
              <a:endParaRPr lang="en-US" sz="3800" dirty="0">
                <a:solidFill>
                  <a:srgbClr val="1E72B9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6149064"/>
              <a:ext cx="285335" cy="384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US" sz="2500" dirty="0" smtClean="0">
                  <a:solidFill>
                    <a:srgbClr val="1E72B9"/>
                  </a:solidFill>
                  <a:latin typeface="Arial Black" panose="020B0A04020102090204" pitchFamily="34" charset="0"/>
                </a:rPr>
                <a:t>&amp;</a:t>
              </a:r>
              <a:endParaRPr lang="en-US" sz="2500" dirty="0">
                <a:solidFill>
                  <a:srgbClr val="1E72B9"/>
                </a:solidFill>
                <a:latin typeface="Arial Black" panose="020B0A0402010209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596" y="5949295"/>
              <a:ext cx="3505640" cy="6463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2000"/>
                </a:spcAft>
              </a:pPr>
              <a:r>
                <a:rPr lang="en-US" sz="4200" dirty="0" smtClean="0">
                  <a:solidFill>
                    <a:srgbClr val="1E72B9"/>
                  </a:solidFill>
                  <a:latin typeface="Arial Black" panose="020B0A04020102090204" pitchFamily="34" charset="0"/>
                </a:rPr>
                <a:t>SOLUTIONS</a:t>
              </a:r>
              <a:endParaRPr lang="en-US" sz="4200" dirty="0">
                <a:solidFill>
                  <a:srgbClr val="1E72B9"/>
                </a:solidFill>
                <a:latin typeface="Arial Black" panose="020B0A04020102090204" pitchFamily="34" charset="0"/>
              </a:endParaRPr>
            </a:p>
          </p:txBody>
        </p:sp>
      </p:grp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124200" y="6657975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124200" y="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9455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Interi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4944208" cy="533400"/>
          </a:xfrm>
        </p:spPr>
        <p:txBody>
          <a:bodyPr/>
          <a:lstStyle>
            <a:lvl1pPr>
              <a:lnSpc>
                <a:spcPts val="25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tal 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59182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</p:pic>
      <p:pic>
        <p:nvPicPr>
          <p:cNvPr id="17" name="Picture 16" descr="Metal Header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Metal Head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ineage_Vector_Small_WhiteRed_Tagline_Revers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8016"/>
            <a:ext cx="2921514" cy="633680"/>
          </a:xfrm>
          <a:prstGeom prst="rect">
            <a:avLst/>
          </a:prstGeom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9" y="152400"/>
            <a:ext cx="497058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661229" y="6595675"/>
            <a:ext cx="382155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A: Approved for public release. Distribution unlimited.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3124200" y="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152400" y="6664925"/>
            <a:ext cx="78547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August 2018</a:t>
            </a:r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8850536" y="6664925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BD80DC-0334-41D2-B532-92124DB82AAF}" type="slidenum">
              <a:rPr lang="en-US" sz="900" b="0" smtClean="0">
                <a:solidFill>
                  <a:prstClr val="white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 smtClean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00" y="140676"/>
            <a:ext cx="1042507" cy="6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200" kern="1200" cap="small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2575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74625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282575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36070" y="5573523"/>
            <a:ext cx="1982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ARMY ARMAMENT RESEARCH, DEVELOPMENT &amp; ENGINEERING 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2686" y="2976632"/>
            <a:ext cx="49816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“Intended Use” and Hazard Classification Testing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2560" y="3993910"/>
            <a:ext cx="288547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Mr. Erik Wrobel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Army RDECOM-ARDEC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Picatinny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Arsenal, NJ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5562913"/>
            <a:ext cx="2655591" cy="575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0" y="545969"/>
            <a:ext cx="3861904" cy="225095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632575"/>
            <a:ext cx="3429000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baseline="0" dirty="0"/>
              <a:t>DISTRIBUTION A.</a:t>
            </a:r>
            <a:r>
              <a:rPr lang="en-US" altLang="en-US" sz="800" baseline="0" dirty="0"/>
              <a:t> 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0819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Critical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7646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granular propellants, the packed bed of material can be evaluated for critical diameter</a:t>
            </a:r>
          </a:p>
          <a:p>
            <a:endParaRPr lang="en-US" dirty="0"/>
          </a:p>
          <a:p>
            <a:r>
              <a:rPr lang="en-US" dirty="0" smtClean="0"/>
              <a:t>Grain geometry is a major factor (effective packing density)</a:t>
            </a:r>
          </a:p>
          <a:p>
            <a:endParaRPr lang="en-US" dirty="0"/>
          </a:p>
          <a:p>
            <a:r>
              <a:rPr lang="en-US" dirty="0" smtClean="0"/>
              <a:t>Propellants/pyrotechnics results can vary widely depending on composition and grain structure (very small to 5+” critical diameters)</a:t>
            </a:r>
          </a:p>
          <a:p>
            <a:endParaRPr lang="en-US" dirty="0"/>
          </a:p>
          <a:p>
            <a:r>
              <a:rPr lang="en-US" dirty="0" smtClean="0"/>
              <a:t>During qualification of HE, critical diameter must be known for both safety and performance purposes</a:t>
            </a:r>
          </a:p>
          <a:p>
            <a:pPr lvl="1"/>
            <a:r>
              <a:rPr lang="en-US" dirty="0" smtClean="0"/>
              <a:t>Propellant/pyrotechnic data is less available</a:t>
            </a:r>
            <a:r>
              <a:rPr lang="en-US" dirty="0"/>
              <a:t> </a:t>
            </a:r>
            <a:r>
              <a:rPr lang="en-US" dirty="0" smtClean="0"/>
              <a:t>since detonation is not intended</a:t>
            </a:r>
          </a:p>
        </p:txBody>
      </p:sp>
    </p:spTree>
    <p:extLst>
      <p:ext uri="{BB962C8B-B14F-4D97-AF65-F5344CB8AC3E}">
        <p14:creationId xmlns:p14="http://schemas.microsoft.com/office/powerpoint/2010/main" val="41649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Gap testing is typically used to evaluate the shock sensitivity of an explosive substance</a:t>
            </a:r>
          </a:p>
          <a:p>
            <a:pPr lvl="1"/>
            <a:r>
              <a:rPr lang="en-US" dirty="0" smtClean="0"/>
              <a:t>Vary the shock input from a standard donor charge by using plastic spacers (or other materials)</a:t>
            </a:r>
          </a:p>
          <a:p>
            <a:pPr lvl="1"/>
            <a:r>
              <a:rPr lang="en-US" dirty="0" smtClean="0"/>
              <a:t>Determine the shock requirements for the material to detonate</a:t>
            </a:r>
          </a:p>
          <a:p>
            <a:pPr lvl="1"/>
            <a:r>
              <a:rPr lang="en-US" dirty="0" smtClean="0"/>
              <a:t>Large Scale Gap Test (1.44”) or larger variants</a:t>
            </a:r>
          </a:p>
          <a:p>
            <a:endParaRPr lang="en-US" dirty="0" smtClean="0"/>
          </a:p>
          <a:p>
            <a:r>
              <a:rPr lang="en-US" dirty="0" smtClean="0"/>
              <a:t>Existing hazard classification shock sensitivity tests are not iterative</a:t>
            </a:r>
          </a:p>
          <a:p>
            <a:pPr lvl="1"/>
            <a:r>
              <a:rPr lang="en-US" dirty="0" smtClean="0"/>
              <a:t>UN Series 2 test offers only one diameter (1.44”) and two shock inputs (20.7 </a:t>
            </a:r>
            <a:r>
              <a:rPr lang="en-US" dirty="0" err="1" smtClean="0"/>
              <a:t>kbar</a:t>
            </a:r>
            <a:r>
              <a:rPr lang="en-US" dirty="0" smtClean="0"/>
              <a:t> or ~220+ </a:t>
            </a:r>
            <a:r>
              <a:rPr lang="en-US" dirty="0" err="1" smtClean="0"/>
              <a:t>kbar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Grain packing can pose challenges for gap test configurations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with Existing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propellants and pyrotechnics will not detonate if initiated with the UN/TB standard detonator (~0.250-0.300” diameter)</a:t>
            </a:r>
          </a:p>
          <a:p>
            <a:pPr lvl="1"/>
            <a:r>
              <a:rPr lang="en-US" dirty="0" smtClean="0"/>
              <a:t>Very likely misfire/dud event that’s unsafe for operators</a:t>
            </a:r>
          </a:p>
          <a:p>
            <a:endParaRPr lang="en-US" dirty="0" smtClean="0"/>
          </a:p>
          <a:p>
            <a:r>
              <a:rPr lang="en-US" dirty="0" smtClean="0"/>
              <a:t>Most transportation/storage containers for propellants and pyrotechnics are above the critical diameter of the materials</a:t>
            </a:r>
          </a:p>
          <a:p>
            <a:pPr lvl="1"/>
            <a:r>
              <a:rPr lang="en-US" dirty="0" smtClean="0"/>
              <a:t>These materials could be detonated given sufficient input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Existing standards could mask detonative hazards due to under-testing with the standard detonator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199"/>
            <a:ext cx="7886700" cy="47865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Conduct Series 6 tests with initiation schemes targeted to evaluate both the detonation and deflagration hazards</a:t>
            </a:r>
          </a:p>
          <a:p>
            <a:pPr lvl="1"/>
            <a:r>
              <a:rPr lang="en-US" dirty="0" smtClean="0"/>
              <a:t>Detonation via standard detonator or higher strength initiation, as required</a:t>
            </a:r>
          </a:p>
          <a:p>
            <a:pPr lvl="1"/>
            <a:r>
              <a:rPr lang="en-US" dirty="0" smtClean="0"/>
              <a:t>Deflagration via squib as prescribed</a:t>
            </a:r>
          </a:p>
          <a:p>
            <a:endParaRPr lang="en-US" dirty="0" smtClean="0"/>
          </a:p>
          <a:p>
            <a:r>
              <a:rPr lang="en-US" dirty="0" smtClean="0"/>
              <a:t>Unconfined critical diameter testing would help ensure proper test design and yield important safety data for hazard classifiers</a:t>
            </a:r>
          </a:p>
          <a:p>
            <a:pPr lvl="1"/>
            <a:r>
              <a:rPr lang="en-US" dirty="0" smtClean="0"/>
              <a:t>Part of the required qualification matrix for Army EMQB for propellants and pyrotechnics</a:t>
            </a:r>
          </a:p>
          <a:p>
            <a:pPr lvl="1"/>
            <a:r>
              <a:rPr lang="en-US" b="1" u="sng" dirty="0" smtClean="0"/>
              <a:t>NOT</a:t>
            </a:r>
            <a:r>
              <a:rPr lang="en-US" dirty="0" smtClean="0"/>
              <a:t> mentioned in UN Orange Book</a:t>
            </a:r>
          </a:p>
          <a:p>
            <a:pPr lvl="1"/>
            <a:r>
              <a:rPr lang="en-US" dirty="0" smtClean="0"/>
              <a:t>TB 700-2 only references CD for solid rocket motor propellants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1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Accidental </a:t>
            </a:r>
            <a:r>
              <a:rPr lang="en-US" dirty="0"/>
              <a:t>initiation of explosive substances during processing, transportation, or storage </a:t>
            </a:r>
            <a:r>
              <a:rPr lang="en-US" dirty="0" smtClean="0"/>
              <a:t>often occurs via a </a:t>
            </a:r>
            <a:r>
              <a:rPr lang="en-US" dirty="0"/>
              <a:t>different </a:t>
            </a:r>
            <a:r>
              <a:rPr lang="en-US" dirty="0" smtClean="0"/>
              <a:t>initiation mechanism than the intended function</a:t>
            </a:r>
          </a:p>
          <a:p>
            <a:endParaRPr lang="en-US" dirty="0"/>
          </a:p>
          <a:p>
            <a:r>
              <a:rPr lang="en-US" dirty="0" smtClean="0"/>
              <a:t>Propellant and pyrotechnic critical diameter and shock sensitivity is not well-characterized in many cases</a:t>
            </a:r>
          </a:p>
          <a:p>
            <a:endParaRPr lang="en-US" dirty="0"/>
          </a:p>
          <a:p>
            <a:r>
              <a:rPr lang="en-US" dirty="0" smtClean="0"/>
              <a:t>Hazard classification testing should be material-agnostic</a:t>
            </a:r>
          </a:p>
          <a:p>
            <a:pPr lvl="1"/>
            <a:r>
              <a:rPr lang="en-US" dirty="0" smtClean="0"/>
              <a:t>No “intended to function via…” statements</a:t>
            </a:r>
          </a:p>
          <a:p>
            <a:endParaRPr lang="en-US" dirty="0"/>
          </a:p>
          <a:p>
            <a:r>
              <a:rPr lang="en-US" dirty="0" smtClean="0"/>
              <a:t>Modifications to the test standards would result in better qualification of the detonation and deflagration hazards of propellant and pyrotechnic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609600" y="304800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aseline="0" dirty="0">
                <a:latin typeface="Calibri" panose="020F0502020204030204" pitchFamily="34" charset="0"/>
              </a:rPr>
              <a:t>Questions?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Hazard classification tests are designed to accommodate all energetic materials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few of the TB 700-2/UN tests have conditional requirements based on the “intended use” of the energetic material</a:t>
            </a:r>
          </a:p>
          <a:p>
            <a:pPr lvl="1">
              <a:defRPr/>
            </a:pPr>
            <a:r>
              <a:rPr lang="en-US" dirty="0" smtClean="0"/>
              <a:t>Function via detonation or deflagration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This can lead to an underestimation of the hazards of deflagrating materials</a:t>
            </a:r>
          </a:p>
          <a:p>
            <a:pPr lvl="1">
              <a:defRPr/>
            </a:pPr>
            <a:r>
              <a:rPr lang="en-US" dirty="0" smtClean="0"/>
              <a:t>Gun propellant case study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Discussion of critical diameter and recommendations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Study, PROP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Gun propellant program requested supportability letter from the US Army Energetic Materials Qualification Board (EMQB)</a:t>
            </a:r>
          </a:p>
          <a:p>
            <a:endParaRPr lang="en-US" dirty="0"/>
          </a:p>
          <a:p>
            <a:r>
              <a:rPr lang="en-US" dirty="0" smtClean="0"/>
              <a:t>Double-base propellant, composition and grain geometry very similar to existing materials</a:t>
            </a:r>
          </a:p>
          <a:p>
            <a:pPr lvl="1"/>
            <a:r>
              <a:rPr lang="en-US" dirty="0" smtClean="0"/>
              <a:t>Planned to qualify via analogy</a:t>
            </a:r>
          </a:p>
          <a:p>
            <a:endParaRPr lang="en-US" dirty="0"/>
          </a:p>
          <a:p>
            <a:r>
              <a:rPr lang="en-US" dirty="0" smtClean="0"/>
              <a:t>EMQB requested completion of several tests to justify analogy</a:t>
            </a:r>
          </a:p>
          <a:p>
            <a:pPr lvl="1"/>
            <a:r>
              <a:rPr lang="en-US" dirty="0" smtClean="0"/>
              <a:t>Small-scale sensitivity tests (impact/friction/ESD/DSC)</a:t>
            </a:r>
          </a:p>
          <a:p>
            <a:pPr lvl="1"/>
            <a:r>
              <a:rPr lang="en-US" dirty="0" smtClean="0"/>
              <a:t>Shock sensitivity (cap/gap)</a:t>
            </a:r>
          </a:p>
          <a:p>
            <a:pPr lvl="1"/>
            <a:r>
              <a:rPr lang="en-US" dirty="0" smtClean="0"/>
              <a:t>Critical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22976"/>
              </p:ext>
            </p:extLst>
          </p:nvPr>
        </p:nvGraphicFramePr>
        <p:xfrm>
          <a:off x="139303" y="1029313"/>
          <a:ext cx="8880339" cy="3550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37"/>
                <a:gridCol w="1119101"/>
                <a:gridCol w="927095"/>
                <a:gridCol w="1057923"/>
                <a:gridCol w="1143573"/>
                <a:gridCol w="1355346"/>
                <a:gridCol w="1537000"/>
                <a:gridCol w="764264"/>
              </a:tblGrid>
              <a:tr h="1056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Impact 50% (cm)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Friction TIL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Burn Time (s)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Cap Test Result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NOL Gap Test (cards)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Critical Diameter (in.)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PROP X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31.6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0/10 at 192 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3-4 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Positive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251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0.250-0.375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1.3C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5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Booster Grade HE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35.5-42.1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0/10 at 360 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~70 s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Mixed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~220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~0.100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1.1D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6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IM Main Fill HE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&gt; 100 cm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0/10 at 360 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&gt;90 s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100-150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0.850-0.875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1.1D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303" y="4791757"/>
            <a:ext cx="84780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Burn test conducted per the legacy 125 gram standard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One lot of the booster grade material passed, the next lot failed (borderline)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Critical diameter tests on the HE formulations were conducted on pressed/cast samples, not loose material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9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 X 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testing indicated that the propellant had similar shock sensitivity and critical diameter to 90%+ </a:t>
            </a:r>
            <a:r>
              <a:rPr lang="en-US" dirty="0" err="1" smtClean="0"/>
              <a:t>nitramine</a:t>
            </a:r>
            <a:r>
              <a:rPr lang="en-US" dirty="0" smtClean="0"/>
              <a:t> HE formulations</a:t>
            </a:r>
          </a:p>
          <a:p>
            <a:endParaRPr lang="en-US" dirty="0" smtClean="0"/>
          </a:p>
          <a:p>
            <a:r>
              <a:rPr lang="en-US" dirty="0" smtClean="0"/>
              <a:t>Full qualification of PROP X was required</a:t>
            </a:r>
          </a:p>
          <a:p>
            <a:endParaRPr lang="en-US" dirty="0"/>
          </a:p>
          <a:p>
            <a:r>
              <a:rPr lang="en-US" dirty="0" smtClean="0"/>
              <a:t>Received as a HD 1.3C material, but testing showed credible Mass Explosion and Mass Fire hazards</a:t>
            </a:r>
          </a:p>
          <a:p>
            <a:endParaRPr lang="en-US" dirty="0"/>
          </a:p>
          <a:p>
            <a:r>
              <a:rPr lang="en-US" dirty="0" smtClean="0"/>
              <a:t>Led to an internal review of TB 700-2 and UN test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Relevant test documents when classifying the hazards of packaged energetic materials: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TB 700-2, Joint Technical Bulletin, Department of Defense Ammunition and Explosives Hazard Classification Procedures (DoD only)</a:t>
            </a:r>
          </a:p>
          <a:p>
            <a:pPr lvl="1"/>
            <a:r>
              <a:rPr lang="en-US" dirty="0" smtClean="0"/>
              <a:t>Recommendations on the Transport of Dangerous Goods, Manual of Tests and Criteria (UN) (International use)</a:t>
            </a:r>
          </a:p>
          <a:p>
            <a:endParaRPr lang="en-US" dirty="0"/>
          </a:p>
          <a:p>
            <a:r>
              <a:rPr lang="en-US" dirty="0" smtClean="0"/>
              <a:t>Series 6 Tests</a:t>
            </a:r>
          </a:p>
          <a:p>
            <a:pPr lvl="1"/>
            <a:r>
              <a:rPr lang="en-US" b="1" dirty="0" smtClean="0"/>
              <a:t>Single Package Test (a)</a:t>
            </a:r>
          </a:p>
          <a:p>
            <a:pPr lvl="1"/>
            <a:r>
              <a:rPr lang="en-US" b="1" dirty="0" smtClean="0"/>
              <a:t>Stack Test or Sympathetic Reaction Test (b)</a:t>
            </a:r>
          </a:p>
          <a:p>
            <a:pPr lvl="1"/>
            <a:r>
              <a:rPr lang="en-US" dirty="0" smtClean="0"/>
              <a:t>External Fire Test 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“Intended to 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packaged substance </a:t>
            </a:r>
            <a:r>
              <a:rPr lang="en-US" b="1" u="sng" dirty="0" smtClean="0"/>
              <a:t>intended to function by detonation </a:t>
            </a:r>
            <a:r>
              <a:rPr lang="en-US" dirty="0" smtClean="0"/>
              <a:t>should be initiated with the standard detonator</a:t>
            </a:r>
          </a:p>
          <a:p>
            <a:pPr lvl="1"/>
            <a:r>
              <a:rPr lang="en-US" dirty="0" smtClean="0"/>
              <a:t>NOTE: Some substances may require a higher strength detonator </a:t>
            </a:r>
            <a:r>
              <a:rPr lang="en-US" i="1" dirty="0" smtClean="0"/>
              <a:t>(TB 700-2 only)</a:t>
            </a:r>
          </a:p>
          <a:p>
            <a:endParaRPr lang="en-US" dirty="0" smtClean="0"/>
          </a:p>
          <a:p>
            <a:r>
              <a:rPr lang="en-US" dirty="0" smtClean="0"/>
              <a:t>A packaged substance </a:t>
            </a:r>
            <a:r>
              <a:rPr lang="en-US" b="1" u="sng" dirty="0" smtClean="0"/>
              <a:t>intended to function by deflagration </a:t>
            </a:r>
            <a:r>
              <a:rPr lang="en-US" dirty="0" smtClean="0"/>
              <a:t>must first be tested with the standard detonator</a:t>
            </a:r>
          </a:p>
          <a:p>
            <a:pPr lvl="1"/>
            <a:r>
              <a:rPr lang="en-US" dirty="0" smtClean="0"/>
              <a:t>If it does not detonate, then the subsequent trial must be conducted with an igniter…</a:t>
            </a:r>
          </a:p>
          <a:p>
            <a:pPr lvl="1"/>
            <a:endParaRPr lang="en-US" dirty="0"/>
          </a:p>
          <a:p>
            <a:r>
              <a:rPr lang="en-US" dirty="0" smtClean="0"/>
              <a:t>Exception for solid rocket motor propellants </a:t>
            </a:r>
            <a:r>
              <a:rPr lang="en-US" i="1" dirty="0" smtClean="0"/>
              <a:t>(TB 700-2 only)</a:t>
            </a:r>
          </a:p>
          <a:p>
            <a:pPr lvl="1"/>
            <a:r>
              <a:rPr lang="en-US" dirty="0" smtClean="0"/>
              <a:t>Additional scrutiny on test plans and initiation methods</a:t>
            </a:r>
          </a:p>
        </p:txBody>
      </p:sp>
    </p:spTree>
    <p:extLst>
      <p:ext uri="{BB962C8B-B14F-4D97-AF65-F5344CB8AC3E}">
        <p14:creationId xmlns:p14="http://schemas.microsoft.com/office/powerpoint/2010/main" val="36948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Propellant/Pyrotechnic </a:t>
            </a:r>
            <a:r>
              <a:rPr lang="en-US" dirty="0" err="1" smtClean="0"/>
              <a:t>Detonability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effectively all cases, propellants and pyrotechnics are detonable substances</a:t>
            </a:r>
          </a:p>
          <a:p>
            <a:endParaRPr lang="en-US" dirty="0" smtClean="0"/>
          </a:p>
          <a:p>
            <a:r>
              <a:rPr lang="en-US" dirty="0" smtClean="0"/>
              <a:t>Modern </a:t>
            </a:r>
            <a:r>
              <a:rPr lang="en-US" dirty="0"/>
              <a:t>propellants often have similar constituents as high explosives</a:t>
            </a:r>
          </a:p>
          <a:p>
            <a:pPr lvl="1"/>
            <a:r>
              <a:rPr lang="en-US" dirty="0"/>
              <a:t>Competing requirements for insensitivity and performance for HE, propellants, and pyrotechnics</a:t>
            </a:r>
          </a:p>
          <a:p>
            <a:endParaRPr lang="en-US" dirty="0"/>
          </a:p>
          <a:p>
            <a:r>
              <a:rPr lang="en-US" dirty="0" smtClean="0"/>
              <a:t>To characterize the safety of these materials, need to know two initiation properties:</a:t>
            </a:r>
          </a:p>
          <a:p>
            <a:pPr lvl="1"/>
            <a:r>
              <a:rPr lang="en-US" dirty="0" smtClean="0"/>
              <a:t>Critical diameter (monolithic or packed bed)</a:t>
            </a:r>
          </a:p>
          <a:p>
            <a:pPr lvl="1"/>
            <a:r>
              <a:rPr lang="en-US" dirty="0" smtClean="0"/>
              <a:t>Shock sensitivity (amplitude and duration for detonation)</a:t>
            </a:r>
          </a:p>
          <a:p>
            <a:pPr marL="403225" lvl="1" indent="0">
              <a:buNone/>
            </a:pPr>
            <a:endParaRPr lang="en-US" dirty="0"/>
          </a:p>
          <a:p>
            <a:r>
              <a:rPr lang="en-US" dirty="0" smtClean="0"/>
              <a:t>Small changes in formulation can result in dramatic shifts in initiation and detonative properties</a:t>
            </a:r>
          </a:p>
        </p:txBody>
      </p:sp>
    </p:spTree>
    <p:extLst>
      <p:ext uri="{BB962C8B-B14F-4D97-AF65-F5344CB8AC3E}">
        <p14:creationId xmlns:p14="http://schemas.microsoft.com/office/powerpoint/2010/main" val="7927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critical diameter (or failure diameter) is the minimum diameter at which an explosive substance can maintain a detonation front</a:t>
            </a:r>
          </a:p>
          <a:p>
            <a:pPr lvl="1"/>
            <a:r>
              <a:rPr lang="en-US" dirty="0" smtClean="0"/>
              <a:t>Diameter is usually evaluated since cylinders are the most common munition geometry</a:t>
            </a:r>
          </a:p>
          <a:p>
            <a:endParaRPr lang="en-US" dirty="0" smtClean="0"/>
          </a:p>
          <a:p>
            <a:r>
              <a:rPr lang="en-US" dirty="0" smtClean="0"/>
              <a:t>Generally small (0-0.250”) for booster grade and legacy high explosives</a:t>
            </a:r>
          </a:p>
          <a:p>
            <a:endParaRPr lang="en-US" dirty="0" smtClean="0"/>
          </a:p>
          <a:p>
            <a:r>
              <a:rPr lang="en-US" dirty="0" smtClean="0"/>
              <a:t>Tailorable for Insensitive Munitions HE (&gt;4” in some cases)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 OFFICIAL USE ONLY">
  <a:themeElements>
    <a:clrScheme name="AMC Color Scheme">
      <a:dk1>
        <a:srgbClr val="000000"/>
      </a:dk1>
      <a:lt1>
        <a:sysClr val="window" lastClr="FFFFFF"/>
      </a:lt1>
      <a:dk2>
        <a:srgbClr val="004990"/>
      </a:dk2>
      <a:lt2>
        <a:srgbClr val="EEECE1"/>
      </a:lt2>
      <a:accent1>
        <a:srgbClr val="6D6E70"/>
      </a:accent1>
      <a:accent2>
        <a:srgbClr val="C41230"/>
      </a:accent2>
      <a:accent3>
        <a:srgbClr val="001CA8"/>
      </a:accent3>
      <a:accent4>
        <a:srgbClr val="60390B"/>
      </a:accent4>
      <a:accent5>
        <a:srgbClr val="BCBEC0"/>
      </a:accent5>
      <a:accent6>
        <a:srgbClr val="DC291E"/>
      </a:accent6>
      <a:hlink>
        <a:srgbClr val="001CA8"/>
      </a:hlink>
      <a:folHlink>
        <a:srgbClr val="000000"/>
      </a:folHlink>
    </a:clrScheme>
    <a:fontScheme name="AMC Default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 w="63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45720" rIns="91440" bIns="45720" rtlCol="0" anchor="t">
        <a:noAutofit/>
      </a:bodyPr>
      <a:lstStyle>
        <a:defPPr fontAlgn="auto">
          <a:spcBef>
            <a:spcPct val="20000"/>
          </a:spcBef>
          <a:spcAft>
            <a:spcPts val="0"/>
          </a:spcAft>
          <a:defRPr sz="1100" dirty="0">
            <a:solidFill>
              <a:srgbClr val="000000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DBEC55-0C4F-4AC9-9A65-F2AD60CFE4C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6E4736-4AC1-4E91-8506-D66627311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6872EC-0F2D-4FBA-965D-14E33E4463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19609</TotalTime>
  <Words>1056</Words>
  <Application>Microsoft Office PowerPoint</Application>
  <PresentationFormat>On-screen Show (4:3)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Arial Black</vt:lpstr>
      <vt:lpstr>Arial Bold</vt:lpstr>
      <vt:lpstr>Calibri</vt:lpstr>
      <vt:lpstr>Times New Roman</vt:lpstr>
      <vt:lpstr>FOR OFFICIAL USE ONLY</vt:lpstr>
      <vt:lpstr>PowerPoint Presentation</vt:lpstr>
      <vt:lpstr>Overview</vt:lpstr>
      <vt:lpstr>A Case Study, PROP X</vt:lpstr>
      <vt:lpstr>Case Study Data</vt:lpstr>
      <vt:lpstr>PROP X Path Forward</vt:lpstr>
      <vt:lpstr>Test Standards</vt:lpstr>
      <vt:lpstr>“Intended to …”</vt:lpstr>
      <vt:lpstr>Propellant/Pyrotechnic Detonability</vt:lpstr>
      <vt:lpstr>Critical Diameter</vt:lpstr>
      <vt:lpstr>Bed Critical Diameter</vt:lpstr>
      <vt:lpstr>Shock Sensitivity</vt:lpstr>
      <vt:lpstr>Concerns with Existing Standards</vt:lpstr>
      <vt:lpstr>Recommendations</vt:lpstr>
      <vt:lpstr>Conclusions</vt:lpstr>
      <vt:lpstr>PowerPoint Presentation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 Usr</dc:creator>
  <cp:lastModifiedBy>DoD Admin</cp:lastModifiedBy>
  <cp:revision>683</cp:revision>
  <cp:lastPrinted>2018-07-12T11:49:30Z</cp:lastPrinted>
  <dcterms:created xsi:type="dcterms:W3CDTF">2011-08-23T21:47:44Z</dcterms:created>
  <dcterms:modified xsi:type="dcterms:W3CDTF">2018-07-23T14:51:28Z</dcterms:modified>
</cp:coreProperties>
</file>